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98" r:id="rId2"/>
    <p:sldId id="679" r:id="rId3"/>
    <p:sldId id="448" r:id="rId4"/>
    <p:sldId id="450" r:id="rId5"/>
    <p:sldId id="445" r:id="rId6"/>
    <p:sldId id="260" r:id="rId7"/>
    <p:sldId id="447" r:id="rId8"/>
    <p:sldId id="498" r:id="rId9"/>
    <p:sldId id="499" r:id="rId10"/>
    <p:sldId id="504" r:id="rId11"/>
    <p:sldId id="304" r:id="rId12"/>
    <p:sldId id="381" r:id="rId13"/>
    <p:sldId id="305" r:id="rId14"/>
    <p:sldId id="784" r:id="rId15"/>
    <p:sldId id="567" r:id="rId16"/>
    <p:sldId id="568" r:id="rId17"/>
    <p:sldId id="571" r:id="rId18"/>
    <p:sldId id="7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19D3-929E-728A-4806-7570616E3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9EAB0-4875-85B2-7407-5B2EA50A9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52D9E-58A5-0177-BAAA-35913135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A704-3449-4D85-AF45-60917385952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5AD1A-B93B-793B-6768-0C3868F20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4A185-CDCF-05FA-8145-66F88FA6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2CB6-FC9D-4B77-AC8D-ACD77B293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9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6B74-384F-A9C1-A058-E94CDC94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A0E52-3614-8018-1E5B-01EA5DA00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BB1B-7E73-3768-166C-D27244F2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A704-3449-4D85-AF45-60917385952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50A3D-2105-47CA-23EE-280FFA9A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2F6E4-DF70-B7CF-8E5F-6354C122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2CB6-FC9D-4B77-AC8D-ACD77B293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7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FC1341-4F99-9DFC-70FC-8DAEF924A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95486-BEAD-9550-C446-0E19F1C08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B5638-DC26-E727-785F-BAB3A2F04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A704-3449-4D85-AF45-60917385952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E4908-8152-30C3-A53C-001BCE815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1D3F9-5902-7F5A-5204-3AC8E8BD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2CB6-FC9D-4B77-AC8D-ACD77B293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6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A8950-554A-E7DB-BA31-02D19851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3C6DE-68AC-6ED2-9DAB-50213DFEA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70FD4-0CC8-547A-C2D2-1BB13B7C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A704-3449-4D85-AF45-60917385952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C738B-ED30-4B07-612B-F6475B1EB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9EA2A-8FED-AB56-97EF-509860E6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2CB6-FC9D-4B77-AC8D-ACD77B293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6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B7C1F-EF8E-158F-E728-85B71BD5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4AE8F-3DF3-71C1-7814-7095DEF93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A2DF3-3AE2-9F21-F894-6D02EA743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A704-3449-4D85-AF45-60917385952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206D1-ADC0-6A2D-B8CA-1D3ADBB3B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19A6B-5147-346A-AE0E-F90388D51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2CB6-FC9D-4B77-AC8D-ACD77B293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55E7-DC80-7FAB-DAB7-048BFB9D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4BE58-3DB8-6761-C8DA-BDC4B5E7B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C5B99-29B3-F6D6-DD47-0E747E6FE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65608-294B-B000-F3B3-E7AEDF14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A704-3449-4D85-AF45-60917385952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C8F04-CD60-C9EA-A903-CCDF689F2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AE88A-DBAA-949A-FB45-EE2A8BF8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2CB6-FC9D-4B77-AC8D-ACD77B293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9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EA6ED-E33F-DEFA-73F9-ACB3EC262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2F03C-FDFA-5A99-49D6-F994C9B83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250986-F425-0596-728D-375914C7F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54E9CF-0BFD-9BFB-536C-026D63AAF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A8B6C-A5D6-9F3B-5B87-D50414A1D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AED40A-BA01-C878-99C3-F9B8F50B5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A704-3449-4D85-AF45-60917385952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5BDB03-B367-E4B5-40F9-D1DA3384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249972-D9C6-537A-F3A7-680E4A8B1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2CB6-FC9D-4B77-AC8D-ACD77B293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8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08251-6313-3984-37E2-7C6DFACE4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9345D8-39FA-50F0-E4B8-9E6FADE56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A704-3449-4D85-AF45-60917385952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D1A2C-CD77-366F-F3BF-56FCF08A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3A576-BB36-0C0F-F668-4D89C061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2CB6-FC9D-4B77-AC8D-ACD77B293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5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2CA42-13A3-FF87-1205-66B01259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A704-3449-4D85-AF45-60917385952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20BB55-558A-6D98-CBFB-011031D8F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1AC54-A01E-6ADC-FC44-6335A2630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2CB6-FC9D-4B77-AC8D-ACD77B293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9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49B48-F16D-7443-114F-56F12FDEF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3CD33-FA82-E3E4-8ACF-316BFD072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47D06-6684-0F97-8854-3FC95A360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4AEA2-4AD2-C96F-A29B-DBB645834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A704-3449-4D85-AF45-60917385952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B666B-1929-9F49-D867-0BB87557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1C2A9-4B6D-F094-4E72-8C5ECA4B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2CB6-FC9D-4B77-AC8D-ACD77B293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3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5ABF9-BB2E-2D07-AE0F-1A642762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9D25FE-332A-9C5C-A85F-F1049F276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39FEA-19DB-E705-48D5-D783EDC5B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96876-43E3-2BB1-5C6C-570E026BD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A704-3449-4D85-AF45-60917385952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3DCF2-A972-40F5-EAFC-5C45D1B16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4AE0D-1663-C2E4-53BC-B5E74BBD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2CB6-FC9D-4B77-AC8D-ACD77B293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8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BEC9E1-78DF-6785-524A-B4C567BE6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FBAA3-D8D5-A107-BF6A-5BFB82303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B4CC0-4405-43CD-382E-DD21873970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1A704-3449-4D85-AF45-60917385952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2679B-A287-F983-15FE-E0802860C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AA0C-54AE-E58F-6943-E844657CE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82CB6-FC9D-4B77-AC8D-ACD77B293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4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C03E31-2F12-4DFE-9974-5DE7ADF54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903758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8C40B7-E6DB-4B09-904E-53FBEE4CC1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763"/>
          <a:stretch/>
        </p:blipFill>
        <p:spPr>
          <a:xfrm>
            <a:off x="0" y="0"/>
            <a:ext cx="12192000" cy="36486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1B2063-8ADB-44B0-90B1-432EE9D18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39" t="18393" b="-69"/>
          <a:stretch/>
        </p:blipFill>
        <p:spPr>
          <a:xfrm>
            <a:off x="0" y="2747647"/>
            <a:ext cx="12192000" cy="4110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26" y="349228"/>
            <a:ext cx="11552348" cy="134510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cs typeface="B Nazanin" panose="00000400000000000000" pitchFamily="2" charset="-78"/>
              </a:rPr>
              <a:t>موفقیت، پیشرفت، رضایت، شادی، خوشبختی و...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9142" y="1824317"/>
            <a:ext cx="8433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نقش هرکدام از این </a:t>
            </a:r>
            <a:r>
              <a:rPr lang="fa-IR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Garamond" panose="02020404030301010803"/>
                <a:cs typeface="B Nazanin" panose="00000400000000000000" pitchFamily="2" charset="-78"/>
              </a:rPr>
              <a:t>ها در زندگی</a:t>
            </a:r>
            <a:r>
              <a:rPr kumimoji="0" lang="fa-IR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؟؟؟</a:t>
            </a:r>
          </a:p>
        </p:txBody>
      </p:sp>
    </p:spTree>
    <p:extLst>
      <p:ext uri="{BB962C8B-B14F-4D97-AF65-F5344CB8AC3E}">
        <p14:creationId xmlns:p14="http://schemas.microsoft.com/office/powerpoint/2010/main" val="3895350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D99D2B-0200-4B5B-9DC6-5491F256B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9423"/>
            <a:ext cx="4989724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شادمانی از نظر شما </a:t>
            </a:r>
          </a:p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چگونه معنی می شود؟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ANSans" panose="020B0506030804020204" pitchFamily="34" charset="-78"/>
              <a:ea typeface="+mn-ea"/>
              <a:cs typeface="IRANSans" panose="020B0506030804020204" pitchFamily="34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4771" y="1617346"/>
            <a:ext cx="3669010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رضایت</a:t>
            </a:r>
          </a:p>
          <a:p>
            <a:pPr marL="571500" marR="0" lvl="0" indent="-5715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 خشنودی</a:t>
            </a:r>
          </a:p>
          <a:p>
            <a:pPr marL="571500" marR="0" lvl="0" indent="-5715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 لذت </a:t>
            </a:r>
          </a:p>
          <a:p>
            <a:pPr marL="571500" marR="0" lvl="0" indent="-5715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 شادی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4560" y="4152364"/>
            <a:ext cx="5799221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 مبتنی بر موفقیت و پیشرفت</a:t>
            </a:r>
          </a:p>
          <a:p>
            <a:pPr marL="285750" marR="0" lvl="0" indent="-28575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 مبتنی بر فضیلت و شرافت</a:t>
            </a:r>
          </a:p>
          <a:p>
            <a:pPr marL="285750" marR="0" lvl="0" indent="-28575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و...</a:t>
            </a:r>
          </a:p>
        </p:txBody>
      </p:sp>
    </p:spTree>
    <p:extLst>
      <p:ext uri="{BB962C8B-B14F-4D97-AF65-F5344CB8AC3E}">
        <p14:creationId xmlns:p14="http://schemas.microsoft.com/office/powerpoint/2010/main" val="171658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>
              <a:latin typeface="IRANSans" panose="020B0506030804020204" pitchFamily="34" charset="-78"/>
              <a:cs typeface="IRANSans" panose="020B0506030804020204" pitchFamily="34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3"/>
            <a:ext cx="12192000" cy="6860063"/>
          </a:xfrm>
        </p:spPr>
      </p:pic>
      <p:sp>
        <p:nvSpPr>
          <p:cNvPr id="5" name="TextBox 4"/>
          <p:cNvSpPr txBox="1"/>
          <p:nvPr/>
        </p:nvSpPr>
        <p:spPr>
          <a:xfrm>
            <a:off x="1043186" y="3520291"/>
            <a:ext cx="7856113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ر- ا - ز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  ش - ا - د - م - ا - ن - ی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ANSans" panose="020B0506030804020204" pitchFamily="34" charset="-78"/>
              <a:ea typeface="+mn-ea"/>
              <a:cs typeface="IRANSans" panose="020B0506030804020204" pitchFamily="34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64406" y="360607"/>
            <a:ext cx="5537915" cy="2170557"/>
          </a:xfrm>
          <a:prstGeom prst="round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راز شادمانی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RANSans" panose="020B0506030804020204" pitchFamily="34" charset="-78"/>
              <a:ea typeface="+mn-ea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7961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348C07-E0FC-4CB8-B55D-3E4A17D6C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70"/>
          <a:stretch/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8838" y="448474"/>
            <a:ext cx="513163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بخش اول: 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«ر»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RANSans" panose="020B0506030804020204" pitchFamily="34" charset="-78"/>
              <a:ea typeface="+mn-ea"/>
              <a:cs typeface="IRANSans" panose="020B0506030804020204" pitchFamily="34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7241" y="4581084"/>
            <a:ext cx="5557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ر: روشن سازی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RANSans" panose="020B0506030804020204" pitchFamily="34" charset="-78"/>
              <a:ea typeface="+mn-ea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1644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955C559-B7B0-4134-809B-9ED2D5D6059A}"/>
              </a:ext>
            </a:extLst>
          </p:cNvPr>
          <p:cNvSpPr/>
          <p:nvPr/>
        </p:nvSpPr>
        <p:spPr>
          <a:xfrm>
            <a:off x="9283441" y="76326"/>
            <a:ext cx="2687100" cy="2420882"/>
          </a:xfrm>
          <a:prstGeom prst="ellipse">
            <a:avLst/>
          </a:prstGeom>
          <a:blipFill rotWithShape="1">
            <a:blip r:embed="rId2"/>
            <a:srcRect/>
            <a:stretch>
              <a:fillRect l="-7000" r="-7000"/>
            </a:stretch>
          </a:blipFill>
          <a:scene3d>
            <a:camera prst="orthographicFront"/>
            <a:lightRig rig="chilly" dir="t"/>
          </a:scene3d>
          <a:sp3d z="12700" extrusionH="12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E614D1B-5357-4E86-B80B-000ACCC87AD2}"/>
              </a:ext>
            </a:extLst>
          </p:cNvPr>
          <p:cNvSpPr/>
          <p:nvPr/>
        </p:nvSpPr>
        <p:spPr>
          <a:xfrm>
            <a:off x="9364565" y="4139957"/>
            <a:ext cx="2656611" cy="2420882"/>
          </a:xfrm>
          <a:prstGeom prst="ellipse">
            <a:avLst/>
          </a:prstGeom>
          <a:blipFill rotWithShape="1">
            <a:blip r:embed="rId3"/>
            <a:srcRect/>
            <a:stretch>
              <a:fillRect l="-22000" r="-22000"/>
            </a:stretch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12700"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DA1A55-05AA-4FF9-B5DE-A90C0122FCC4}"/>
              </a:ext>
            </a:extLst>
          </p:cNvPr>
          <p:cNvSpPr/>
          <p:nvPr/>
        </p:nvSpPr>
        <p:spPr>
          <a:xfrm>
            <a:off x="235322" y="176839"/>
            <a:ext cx="2510596" cy="2521395"/>
          </a:xfrm>
          <a:prstGeom prst="ellipse">
            <a:avLst/>
          </a:prstGeom>
          <a:blipFill rotWithShape="1">
            <a:blip r:embed="rId4"/>
            <a:srcRect/>
            <a:stretch>
              <a:fillRect l="-30000" r="-30000"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12700"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F002C1-F5AD-4A3F-8665-881DAA33685C}"/>
              </a:ext>
            </a:extLst>
          </p:cNvPr>
          <p:cNvSpPr/>
          <p:nvPr/>
        </p:nvSpPr>
        <p:spPr>
          <a:xfrm>
            <a:off x="235322" y="4159767"/>
            <a:ext cx="2673255" cy="2420881"/>
          </a:xfrm>
          <a:prstGeom prst="ellipse">
            <a:avLst/>
          </a:prstGeom>
          <a:blipFill rotWithShape="1">
            <a:blip r:embed="rId5"/>
            <a:srcRect/>
            <a:stretch>
              <a:fillRect l="-39000" r="-39000"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12700"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800455-8E6D-4FD0-814E-167CB00EEA42}"/>
              </a:ext>
            </a:extLst>
          </p:cNvPr>
          <p:cNvSpPr/>
          <p:nvPr/>
        </p:nvSpPr>
        <p:spPr>
          <a:xfrm>
            <a:off x="4868916" y="4139956"/>
            <a:ext cx="2555377" cy="2440691"/>
          </a:xfrm>
          <a:prstGeom prst="ellipse">
            <a:avLst/>
          </a:prstGeom>
          <a:blipFill rotWithShape="1">
            <a:blip r:embed="rId6"/>
            <a:srcRect/>
            <a:stretch>
              <a:fillRect l="-25000" r="-25000"/>
            </a:stretch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12700"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D53067-580A-4D9B-833D-F6241D5B6B3A}"/>
              </a:ext>
            </a:extLst>
          </p:cNvPr>
          <p:cNvSpPr/>
          <p:nvPr/>
        </p:nvSpPr>
        <p:spPr>
          <a:xfrm>
            <a:off x="2503127" y="1842154"/>
            <a:ext cx="2461382" cy="2608914"/>
          </a:xfrm>
          <a:prstGeom prst="ellipse">
            <a:avLst/>
          </a:prstGeom>
          <a:blipFill rotWithShape="1">
            <a:blip r:embed="rId7"/>
            <a:srcRect/>
            <a:stretch>
              <a:fillRect l="-29000" r="-29000"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12700"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EDB6E2-6579-48F8-960C-804A535DD660}"/>
              </a:ext>
            </a:extLst>
          </p:cNvPr>
          <p:cNvSpPr/>
          <p:nvPr/>
        </p:nvSpPr>
        <p:spPr>
          <a:xfrm>
            <a:off x="7227493" y="1842153"/>
            <a:ext cx="2555377" cy="2608914"/>
          </a:xfrm>
          <a:prstGeom prst="ellipse">
            <a:avLst/>
          </a:prstGeom>
          <a:blipFill rotWithShape="1">
            <a:blip r:embed="rId8"/>
            <a:srcRect/>
            <a:stretch>
              <a:fillRect l="-28000" r="-28000"/>
            </a:stretch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12700"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9E7262-D30F-47BA-B3CF-D7D63376506F}"/>
              </a:ext>
            </a:extLst>
          </p:cNvPr>
          <p:cNvSpPr/>
          <p:nvPr/>
        </p:nvSpPr>
        <p:spPr>
          <a:xfrm>
            <a:off x="4828364" y="232688"/>
            <a:ext cx="2510596" cy="2608914"/>
          </a:xfrm>
          <a:prstGeom prst="ellipse">
            <a:avLst/>
          </a:prstGeom>
          <a:blipFill rotWithShape="1">
            <a:blip r:embed="rId9"/>
            <a:srcRect/>
            <a:stretch>
              <a:fillRect l="-2000" r="-2000"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z="12700"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471442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8C5398-343B-4AC6-8B91-34385CCC7A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5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F87590-7AD8-4962-98E2-0851B04EC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5762"/>
            <a:ext cx="9144000" cy="6086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8AEE62-186F-42E4-A139-BDFE7C8D4E58}"/>
              </a:ext>
            </a:extLst>
          </p:cNvPr>
          <p:cNvSpPr txBox="1"/>
          <p:nvPr/>
        </p:nvSpPr>
        <p:spPr>
          <a:xfrm>
            <a:off x="135839" y="168423"/>
            <a:ext cx="2093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نمودار سبک زندگی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RANSans" panose="020B0506030804020204" pitchFamily="34" charset="-78"/>
              <a:ea typeface="+mn-ea"/>
              <a:cs typeface="IRANSans" panose="020B050603080402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F0C49-E7DE-4B95-88FB-14FF31908D8C}"/>
              </a:ext>
            </a:extLst>
          </p:cNvPr>
          <p:cNvSpPr txBox="1"/>
          <p:nvPr/>
        </p:nvSpPr>
        <p:spPr>
          <a:xfrm>
            <a:off x="5141843" y="278296"/>
            <a:ext cx="186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جسمانی - سلامتی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RANSans" panose="020B0506030804020204" pitchFamily="34" charset="-78"/>
              <a:ea typeface="+mn-ea"/>
              <a:cs typeface="IRANSans" panose="020B0506030804020204" pitchFamily="34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4C6D64-97B5-4C41-AD2B-CA5005574293}"/>
              </a:ext>
            </a:extLst>
          </p:cNvPr>
          <p:cNvSpPr txBox="1"/>
          <p:nvPr/>
        </p:nvSpPr>
        <p:spPr>
          <a:xfrm>
            <a:off x="8956347" y="3244333"/>
            <a:ext cx="171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ارتباطات و روابط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RANSans" panose="020B0506030804020204" pitchFamily="34" charset="-78"/>
              <a:ea typeface="+mn-ea"/>
              <a:cs typeface="IRANSans" panose="020B0506030804020204" pitchFamily="34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BB6BCB-B2D3-42CB-B7D9-3BE0C412936F}"/>
              </a:ext>
            </a:extLst>
          </p:cNvPr>
          <p:cNvSpPr txBox="1"/>
          <p:nvPr/>
        </p:nvSpPr>
        <p:spPr>
          <a:xfrm>
            <a:off x="2076656" y="3159268"/>
            <a:ext cx="144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شغل و حرفه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RANSans" panose="020B0506030804020204" pitchFamily="34" charset="-78"/>
              <a:ea typeface="+mn-ea"/>
              <a:cs typeface="IRANSans" panose="020B0506030804020204" pitchFamily="34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8649D-247C-4924-B694-983755BEA838}"/>
              </a:ext>
            </a:extLst>
          </p:cNvPr>
          <p:cNvSpPr txBox="1"/>
          <p:nvPr/>
        </p:nvSpPr>
        <p:spPr>
          <a:xfrm>
            <a:off x="1881463" y="1160499"/>
            <a:ext cx="239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درآمد و وضعیت مالی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RANSans" panose="020B0506030804020204" pitchFamily="34" charset="-78"/>
              <a:ea typeface="+mn-ea"/>
              <a:cs typeface="IRANSans" panose="020B0506030804020204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3788FC-3991-409C-BFCA-3FFFD54B1623}"/>
              </a:ext>
            </a:extLst>
          </p:cNvPr>
          <p:cNvSpPr txBox="1"/>
          <p:nvPr/>
        </p:nvSpPr>
        <p:spPr>
          <a:xfrm>
            <a:off x="5015948" y="6343443"/>
            <a:ext cx="216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تفریح و فراغت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RANSans" panose="020B0506030804020204" pitchFamily="34" charset="-78"/>
              <a:ea typeface="+mn-ea"/>
              <a:cs typeface="IRANSans" panose="020B0506030804020204" pitchFamily="34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276FD7-0231-4BA5-94D6-FDCCAB6A906E}"/>
              </a:ext>
            </a:extLst>
          </p:cNvPr>
          <p:cNvSpPr txBox="1"/>
          <p:nvPr/>
        </p:nvSpPr>
        <p:spPr>
          <a:xfrm>
            <a:off x="2076656" y="5165040"/>
            <a:ext cx="271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معنویت و مذهب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RANSans" panose="020B0506030804020204" pitchFamily="34" charset="-78"/>
              <a:ea typeface="+mn-ea"/>
              <a:cs typeface="IRANSans" panose="020B0506030804020204" pitchFamily="34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D5E281-26E4-4120-9E53-49C8EA2B1291}"/>
              </a:ext>
            </a:extLst>
          </p:cNvPr>
          <p:cNvSpPr txBox="1"/>
          <p:nvPr/>
        </p:nvSpPr>
        <p:spPr>
          <a:xfrm>
            <a:off x="7920299" y="1238562"/>
            <a:ext cx="242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ذهنی و روانشناختی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RANSans" panose="020B0506030804020204" pitchFamily="34" charset="-78"/>
              <a:ea typeface="+mn-ea"/>
              <a:cs typeface="IRANSans" panose="020B050603080402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CCDC0C-6A31-438C-8454-870562D06C84}"/>
              </a:ext>
            </a:extLst>
          </p:cNvPr>
          <p:cNvSpPr txBox="1"/>
          <p:nvPr/>
        </p:nvSpPr>
        <p:spPr>
          <a:xfrm>
            <a:off x="7920299" y="5165040"/>
            <a:ext cx="242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یادگیری و رشد فردی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RANSans" panose="020B0506030804020204" pitchFamily="34" charset="-78"/>
              <a:ea typeface="+mn-ea"/>
              <a:cs typeface="IRANSans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1616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8C5398-343B-4AC6-8B91-34385CCC7A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5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F87590-7AD8-4962-98E2-0851B04EC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5762"/>
            <a:ext cx="9144000" cy="6086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8AEE62-186F-42E4-A139-BDFE7C8D4E58}"/>
              </a:ext>
            </a:extLst>
          </p:cNvPr>
          <p:cNvSpPr txBox="1"/>
          <p:nvPr/>
        </p:nvSpPr>
        <p:spPr>
          <a:xfrm>
            <a:off x="9544594" y="224877"/>
            <a:ext cx="2564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نمونه نمودار سبک زندگی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RANSans" panose="020B0506030804020204" pitchFamily="34" charset="-78"/>
              <a:ea typeface="+mn-ea"/>
              <a:cs typeface="IRANSans" panose="020B0506030804020204" pitchFamily="34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6F0C49-E7DE-4B95-88FB-14FF31908D8C}"/>
              </a:ext>
            </a:extLst>
          </p:cNvPr>
          <p:cNvSpPr txBox="1"/>
          <p:nvPr/>
        </p:nvSpPr>
        <p:spPr>
          <a:xfrm>
            <a:off x="5141843" y="278296"/>
            <a:ext cx="186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جسمانی - سلامتی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RANSans" panose="020B0506030804020204" pitchFamily="34" charset="-78"/>
              <a:ea typeface="+mn-ea"/>
              <a:cs typeface="IRANSans" panose="020B0506030804020204" pitchFamily="34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4C6D64-97B5-4C41-AD2B-CA5005574293}"/>
              </a:ext>
            </a:extLst>
          </p:cNvPr>
          <p:cNvSpPr txBox="1"/>
          <p:nvPr/>
        </p:nvSpPr>
        <p:spPr>
          <a:xfrm>
            <a:off x="8956347" y="3212991"/>
            <a:ext cx="1711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ارتباطات و روابط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RANSans" panose="020B0506030804020204" pitchFamily="34" charset="-78"/>
              <a:ea typeface="+mn-ea"/>
              <a:cs typeface="IRANSans" panose="020B0506030804020204" pitchFamily="34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BB6BCB-B2D3-42CB-B7D9-3BE0C412936F}"/>
              </a:ext>
            </a:extLst>
          </p:cNvPr>
          <p:cNvSpPr txBox="1"/>
          <p:nvPr/>
        </p:nvSpPr>
        <p:spPr>
          <a:xfrm>
            <a:off x="1508046" y="3329662"/>
            <a:ext cx="144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شغل و حرفه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RANSans" panose="020B0506030804020204" pitchFamily="34" charset="-78"/>
              <a:ea typeface="+mn-ea"/>
              <a:cs typeface="IRANSans" panose="020B0506030804020204" pitchFamily="34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8649D-247C-4924-B694-983755BEA838}"/>
              </a:ext>
            </a:extLst>
          </p:cNvPr>
          <p:cNvSpPr txBox="1"/>
          <p:nvPr/>
        </p:nvSpPr>
        <p:spPr>
          <a:xfrm>
            <a:off x="1899219" y="1216008"/>
            <a:ext cx="239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درآمد و وضعیت مالی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RANSans" panose="020B0506030804020204" pitchFamily="34" charset="-78"/>
              <a:ea typeface="+mn-ea"/>
              <a:cs typeface="IRANSans" panose="020B0506030804020204" pitchFamily="3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3788FC-3991-409C-BFCA-3FFFD54B1623}"/>
              </a:ext>
            </a:extLst>
          </p:cNvPr>
          <p:cNvSpPr txBox="1"/>
          <p:nvPr/>
        </p:nvSpPr>
        <p:spPr>
          <a:xfrm>
            <a:off x="5015948" y="6343443"/>
            <a:ext cx="216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تفریح و فراغت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RANSans" panose="020B0506030804020204" pitchFamily="34" charset="-78"/>
              <a:ea typeface="+mn-ea"/>
              <a:cs typeface="IRANSans" panose="020B0506030804020204" pitchFamily="34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276FD7-0231-4BA5-94D6-FDCCAB6A906E}"/>
              </a:ext>
            </a:extLst>
          </p:cNvPr>
          <p:cNvSpPr txBox="1"/>
          <p:nvPr/>
        </p:nvSpPr>
        <p:spPr>
          <a:xfrm>
            <a:off x="1871419" y="5312946"/>
            <a:ext cx="271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معنویت و مذهب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RANSans" panose="020B0506030804020204" pitchFamily="34" charset="-78"/>
              <a:ea typeface="+mn-ea"/>
              <a:cs typeface="IRANSans" panose="020B0506030804020204" pitchFamily="34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D5E281-26E4-4120-9E53-49C8EA2B1291}"/>
              </a:ext>
            </a:extLst>
          </p:cNvPr>
          <p:cNvSpPr txBox="1"/>
          <p:nvPr/>
        </p:nvSpPr>
        <p:spPr>
          <a:xfrm>
            <a:off x="7902543" y="1216008"/>
            <a:ext cx="242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ذهنی و روانشناختی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RANSans" panose="020B0506030804020204" pitchFamily="34" charset="-78"/>
              <a:ea typeface="+mn-ea"/>
              <a:cs typeface="IRANSans" panose="020B0506030804020204" pitchFamily="34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CCDC0C-6A31-438C-8454-870562D06C84}"/>
              </a:ext>
            </a:extLst>
          </p:cNvPr>
          <p:cNvSpPr txBox="1"/>
          <p:nvPr/>
        </p:nvSpPr>
        <p:spPr>
          <a:xfrm>
            <a:off x="7895435" y="5209974"/>
            <a:ext cx="2425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ANSans" panose="020B0506030804020204" pitchFamily="34" charset="-78"/>
                <a:ea typeface="+mn-ea"/>
                <a:cs typeface="IRANSans" panose="020B0506030804020204" pitchFamily="34" charset="-78"/>
              </a:rPr>
              <a:t>یادگیری و رشد فردی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RANSans" panose="020B0506030804020204" pitchFamily="34" charset="-78"/>
              <a:ea typeface="+mn-ea"/>
              <a:cs typeface="IRANSans" panose="020B0506030804020204" pitchFamily="34" charset="-78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0678A2-CE6E-400B-A513-218BDD6200E3}"/>
              </a:ext>
            </a:extLst>
          </p:cNvPr>
          <p:cNvCxnSpPr>
            <a:cxnSpLocks/>
          </p:cNvCxnSpPr>
          <p:nvPr/>
        </p:nvCxnSpPr>
        <p:spPr>
          <a:xfrm flipH="1" flipV="1">
            <a:off x="5015948" y="2173357"/>
            <a:ext cx="1172817" cy="15902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0AAE16-C1E8-4D27-A6FB-801363052861}"/>
              </a:ext>
            </a:extLst>
          </p:cNvPr>
          <p:cNvCxnSpPr>
            <a:cxnSpLocks/>
          </p:cNvCxnSpPr>
          <p:nvPr/>
        </p:nvCxnSpPr>
        <p:spPr>
          <a:xfrm flipH="1">
            <a:off x="4015410" y="2173357"/>
            <a:ext cx="1000538" cy="125564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40AFB2-0FA4-44BF-8D95-660E723DCEE6}"/>
              </a:ext>
            </a:extLst>
          </p:cNvPr>
          <p:cNvCxnSpPr>
            <a:cxnSpLocks/>
          </p:cNvCxnSpPr>
          <p:nvPr/>
        </p:nvCxnSpPr>
        <p:spPr>
          <a:xfrm>
            <a:off x="4015409" y="3429000"/>
            <a:ext cx="1311965" cy="89120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C66B86-2ADB-496F-9BE1-508D25DD0077}"/>
              </a:ext>
            </a:extLst>
          </p:cNvPr>
          <p:cNvCxnSpPr>
            <a:cxnSpLocks/>
          </p:cNvCxnSpPr>
          <p:nvPr/>
        </p:nvCxnSpPr>
        <p:spPr>
          <a:xfrm flipV="1">
            <a:off x="5327374" y="4081671"/>
            <a:ext cx="861391" cy="2385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116F4A-2C96-4E1A-8E83-C5BC39E9E90C}"/>
              </a:ext>
            </a:extLst>
          </p:cNvPr>
          <p:cNvCxnSpPr/>
          <p:nvPr/>
        </p:nvCxnSpPr>
        <p:spPr>
          <a:xfrm>
            <a:off x="6188765" y="4068417"/>
            <a:ext cx="1351722" cy="69574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256BCFE-F7AA-409D-9074-C14D8E5886A1}"/>
              </a:ext>
            </a:extLst>
          </p:cNvPr>
          <p:cNvCxnSpPr>
            <a:cxnSpLocks/>
          </p:cNvCxnSpPr>
          <p:nvPr/>
        </p:nvCxnSpPr>
        <p:spPr>
          <a:xfrm flipV="1">
            <a:off x="7540487" y="3429000"/>
            <a:ext cx="172278" cy="133515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14DA34-EB0B-41F8-830C-E2D39FE9F82F}"/>
              </a:ext>
            </a:extLst>
          </p:cNvPr>
          <p:cNvCxnSpPr>
            <a:cxnSpLocks/>
          </p:cNvCxnSpPr>
          <p:nvPr/>
        </p:nvCxnSpPr>
        <p:spPr>
          <a:xfrm flipH="1" flipV="1">
            <a:off x="7176052" y="2491409"/>
            <a:ext cx="536713" cy="93759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F2EEFBF-F329-4FE3-AC42-C7DF11C5B151}"/>
              </a:ext>
            </a:extLst>
          </p:cNvPr>
          <p:cNvCxnSpPr>
            <a:cxnSpLocks/>
          </p:cNvCxnSpPr>
          <p:nvPr/>
        </p:nvCxnSpPr>
        <p:spPr>
          <a:xfrm>
            <a:off x="6188765" y="2332383"/>
            <a:ext cx="987287" cy="15902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476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9555D0-C644-4BE2-8A51-4EBF51B9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6777"/>
            <a:ext cx="10515600" cy="4351338"/>
          </a:xfrm>
          <a:noFill/>
          <a:ln>
            <a:noFill/>
          </a:ln>
        </p:spPr>
        <p:txBody>
          <a:bodyPr/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 با پیدا کردن بعد یا ابعادی از زندگیتان که از آن غافل بودید 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dirty="0">
                <a:latin typeface="IRANSans" panose="020B0506030804020204" pitchFamily="34" charset="-78"/>
                <a:cs typeface="IRANSans" panose="020B0506030804020204" pitchFamily="34" charset="-78"/>
              </a:rPr>
              <a:t>و در نظر گرفتن برنامه مناسب برای آن می توانید به رضایت بیشتری دست پیدا کنید</a:t>
            </a:r>
          </a:p>
        </p:txBody>
      </p:sp>
      <p:sp>
        <p:nvSpPr>
          <p:cNvPr id="5" name="AutoShape 2" descr="آیا از زندگی خود راضی هستید؟ | پورتال تخصصی اجتماعی">
            <a:extLst>
              <a:ext uri="{FF2B5EF4-FFF2-40B4-BE49-F238E27FC236}">
                <a16:creationId xmlns:a16="http://schemas.microsoft.com/office/drawing/2014/main" id="{ABFD1766-B454-4FC1-8A77-37E34225A1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428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E71536-6719-4310-8148-49459E8F2B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65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D1C387-93E2-4C0A-B081-32DCC65C1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54" y="2075405"/>
            <a:ext cx="9460043" cy="4354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9A62F2-9A57-4E05-A9CE-F9E299A0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81"/>
            <a:ext cx="10515600" cy="1968582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00000"/>
              </a:lnSpc>
            </a:pPr>
            <a:r>
              <a:rPr lang="fa-I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506030804020204" pitchFamily="34" charset="-78"/>
                <a:cs typeface="B Nazanin" panose="00000400000000000000" pitchFamily="2" charset="-78"/>
              </a:rPr>
              <a:t>بخش دوم: « ا»</a:t>
            </a:r>
            <a:br>
              <a:rPr lang="fa-I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506030804020204" pitchFamily="34" charset="-78"/>
                <a:cs typeface="B Nazanin" panose="00000400000000000000" pitchFamily="2" charset="-78"/>
              </a:rPr>
            </a:br>
            <a:r>
              <a:rPr lang="fa-I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506030804020204" pitchFamily="34" charset="-78"/>
                <a:cs typeface="B Nazanin" panose="00000400000000000000" pitchFamily="2" charset="-78"/>
              </a:rPr>
              <a:t>ا: آگاهی از الگوی شناخت، احساس، رفتار</a:t>
            </a:r>
            <a:br>
              <a:rPr lang="fa-I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506030804020204" pitchFamily="34" charset="-78"/>
                <a:cs typeface="B Nazanin" panose="00000400000000000000" pitchFamily="2" charset="-78"/>
              </a:rPr>
            </a:b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" panose="020B0506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EDAE9-8DFB-4382-8FFD-D63A7198E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29" y="5299024"/>
            <a:ext cx="3714907" cy="1558976"/>
          </a:xfrm>
        </p:spPr>
        <p:txBody>
          <a:bodyPr>
            <a:noAutofit/>
          </a:bodyPr>
          <a:lstStyle/>
          <a:p>
            <a:pPr marL="0" indent="0" algn="ctr" rtl="1">
              <a:lnSpc>
                <a:spcPct val="100000"/>
              </a:lnSpc>
              <a:buNone/>
            </a:pPr>
            <a:r>
              <a:rPr lang="fa-I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506030804020204" pitchFamily="34" charset="-78"/>
                <a:cs typeface="B Nazanin" panose="00000400000000000000" pitchFamily="2" charset="-78"/>
              </a:rPr>
              <a:t>رفتارها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1E3275-9D94-4F34-9D2A-3CD25C88F88C}"/>
              </a:ext>
            </a:extLst>
          </p:cNvPr>
          <p:cNvSpPr txBox="1"/>
          <p:nvPr/>
        </p:nvSpPr>
        <p:spPr>
          <a:xfrm>
            <a:off x="3049249" y="1958943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ANSans" panose="020B0506030804020204" pitchFamily="34" charset="-78"/>
                <a:ea typeface="+mn-ea"/>
                <a:cs typeface="B Nazanin" panose="00000400000000000000" pitchFamily="2" charset="-78"/>
              </a:rPr>
              <a:t>افکار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5ABABD-55C9-4A66-BCF4-0250986A0778}"/>
              </a:ext>
            </a:extLst>
          </p:cNvPr>
          <p:cNvSpPr txBox="1"/>
          <p:nvPr/>
        </p:nvSpPr>
        <p:spPr>
          <a:xfrm>
            <a:off x="7557066" y="4736238"/>
            <a:ext cx="44333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RANSans" panose="020B0506030804020204" pitchFamily="34" charset="-78"/>
              <a:ea typeface="+mn-ea"/>
              <a:cs typeface="B Nazanin" panose="000004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ANSans" panose="020B0506030804020204" pitchFamily="34" charset="-78"/>
                <a:ea typeface="+mn-ea"/>
                <a:cs typeface="B Nazanin" panose="00000400000000000000" pitchFamily="2" charset="-78"/>
              </a:rPr>
              <a:t>احساسات</a:t>
            </a:r>
          </a:p>
        </p:txBody>
      </p:sp>
    </p:spTree>
    <p:extLst>
      <p:ext uri="{BB962C8B-B14F-4D97-AF65-F5344CB8AC3E}">
        <p14:creationId xmlns:p14="http://schemas.microsoft.com/office/powerpoint/2010/main" val="3277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59FEC7-D7F2-45AB-AE61-166A8CFBA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5" y="0"/>
            <a:ext cx="3953831" cy="57194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0DB89B-5BC6-482A-BFC7-483338FAF8AB}"/>
              </a:ext>
            </a:extLst>
          </p:cNvPr>
          <p:cNvSpPr txBox="1"/>
          <p:nvPr/>
        </p:nvSpPr>
        <p:spPr>
          <a:xfrm>
            <a:off x="3673132" y="1763723"/>
            <a:ext cx="8513748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506030804020204" pitchFamily="34" charset="-78"/>
                <a:cs typeface="B Nazanin" panose="00000400000000000000" pitchFamily="2" charset="-78"/>
              </a:rPr>
              <a:t>زینت السادات میرغفوریان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506030804020204" pitchFamily="34" charset="-78"/>
                <a:cs typeface="B Nazanin" panose="00000400000000000000" pitchFamily="2" charset="-78"/>
              </a:rPr>
              <a:t>دکترای تخصصی روانشناسی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506030804020204" pitchFamily="34" charset="-78"/>
                <a:cs typeface="B Nazanin" panose="00000400000000000000" pitchFamily="2" charset="-78"/>
              </a:rPr>
              <a:t>مشاور و روانشناس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506030804020204" pitchFamily="34" charset="-78"/>
                <a:cs typeface="B Nazanin" panose="00000400000000000000" pitchFamily="2" charset="-78"/>
              </a:rPr>
              <a:t>مدیر و موسس کلینیک مشاوره و خدمات روانشناختی فصل زندگی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506030804020204" pitchFamily="34" charset="-78"/>
                <a:cs typeface="B Nazanin" panose="00000400000000000000" pitchFamily="2" charset="-78"/>
              </a:rPr>
              <a:t>مدرس کارگاه های دانشگاه تهران، علامه طباطبایی، امیرکبیر، دانشگاه شریف و...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506030804020204" pitchFamily="34" charset="-78"/>
                <a:cs typeface="B Nazanin" panose="00000400000000000000" pitchFamily="2" charset="-78"/>
              </a:rPr>
              <a:t>کارشناس صدا و سیما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506030804020204" pitchFamily="34" charset="-78"/>
                <a:cs typeface="B Nazanin" panose="00000400000000000000" pitchFamily="2" charset="-78"/>
              </a:rPr>
              <a:t>مولف و مترجم بیش از 30 جلد کتاب در حوزه روانشناسی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" panose="020B0506030804020204" pitchFamily="34" charset="-78"/>
              <a:cs typeface="B Nazanin" panose="000004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8DC044-3E22-42DA-8808-D177AFBFC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33" y="6290965"/>
            <a:ext cx="477696" cy="4616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A79B04B-5BC8-4839-A382-E3B10F1BD8EA}"/>
              </a:ext>
            </a:extLst>
          </p:cNvPr>
          <p:cNvSpPr txBox="1"/>
          <p:nvPr/>
        </p:nvSpPr>
        <p:spPr>
          <a:xfrm>
            <a:off x="857129" y="6265275"/>
            <a:ext cx="3111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latin typeface="IRANSans" panose="020B0506030804020204" pitchFamily="34" charset="-78"/>
                <a:cs typeface="B Nazanin" panose="00000400000000000000" pitchFamily="2" charset="-78"/>
              </a:rPr>
              <a:t>Faslezendegi.clinic</a:t>
            </a:r>
            <a:endParaRPr lang="en-GB" sz="2400" dirty="0">
              <a:latin typeface="IRANSans" panose="020B0506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75AC47-496A-450E-921A-DFBB05789CC8}"/>
              </a:ext>
            </a:extLst>
          </p:cNvPr>
          <p:cNvSpPr txBox="1"/>
          <p:nvPr/>
        </p:nvSpPr>
        <p:spPr>
          <a:xfrm>
            <a:off x="9494320" y="6293775"/>
            <a:ext cx="290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>
                <a:latin typeface="IRANSans" panose="020B0506030804020204" pitchFamily="34" charset="-78"/>
                <a:cs typeface="B Nazanin" panose="00000400000000000000" pitchFamily="2" charset="-78"/>
              </a:rPr>
              <a:t>0910</a:t>
            </a:r>
            <a:r>
              <a:rPr lang="en-GB" sz="2400" b="1" dirty="0">
                <a:latin typeface="IRANSans" panose="020B0506030804020204" pitchFamily="34" charset="-78"/>
                <a:cs typeface="B Nazanin" panose="00000400000000000000" pitchFamily="2" charset="-78"/>
              </a:rPr>
              <a:t> - </a:t>
            </a:r>
            <a:r>
              <a:rPr lang="fa-IR" sz="2400" b="1" dirty="0">
                <a:latin typeface="IRANSans" panose="020B0506030804020204" pitchFamily="34" charset="-78"/>
                <a:cs typeface="B Nazanin" panose="00000400000000000000" pitchFamily="2" charset="-78"/>
              </a:rPr>
              <a:t>1818214</a:t>
            </a:r>
            <a:endParaRPr lang="en-GB" sz="3200" b="1" dirty="0">
              <a:latin typeface="IRANSans" panose="020B0506030804020204" pitchFamily="34" charset="-78"/>
              <a:cs typeface="B Nazanin" panose="00000400000000000000" pitchFamily="2" charset="-78"/>
            </a:endParaRPr>
          </a:p>
        </p:txBody>
      </p:sp>
      <p:pic>
        <p:nvPicPr>
          <p:cNvPr id="1038" name="Picture 14" descr="نسخه iOS واتساپ بروزرسانی شد: مجهز به حالت نمایش تصویر در تصویر و چند بهینه  سازی دیگر! - تکراتو">
            <a:extLst>
              <a:ext uri="{FF2B5EF4-FFF2-40B4-BE49-F238E27FC236}">
                <a16:creationId xmlns:a16="http://schemas.microsoft.com/office/drawing/2014/main" id="{81EDFC91-3F76-4E44-946C-494AA3005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r="23766"/>
          <a:stretch/>
        </p:blipFill>
        <p:spPr bwMode="auto">
          <a:xfrm>
            <a:off x="9494320" y="6167995"/>
            <a:ext cx="626867" cy="614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282014-AE32-4B69-8713-B15AA08A6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469" y="5960771"/>
            <a:ext cx="1029131" cy="10291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75FD65-2C29-41D9-B5FD-088EC20FC84A}"/>
              </a:ext>
            </a:extLst>
          </p:cNvPr>
          <p:cNvSpPr txBox="1"/>
          <p:nvPr/>
        </p:nvSpPr>
        <p:spPr>
          <a:xfrm>
            <a:off x="5459600" y="6293775"/>
            <a:ext cx="373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latin typeface="IRANSans" panose="020B0506030804020204" pitchFamily="34" charset="-78"/>
                <a:cs typeface="B Nazanin" panose="00000400000000000000" pitchFamily="2" charset="-78"/>
              </a:rPr>
              <a:t>Dr.</a:t>
            </a:r>
            <a:r>
              <a:rPr lang="en-GB" sz="2400" b="1" dirty="0">
                <a:latin typeface="IRANSans" panose="020B0506030804020204" pitchFamily="34" charset="-78"/>
                <a:cs typeface="B Nazanin" panose="00000400000000000000" pitchFamily="2" charset="-78"/>
              </a:rPr>
              <a:t> </a:t>
            </a:r>
            <a:r>
              <a:rPr lang="en-GB" sz="2400" b="1" dirty="0" err="1">
                <a:latin typeface="IRANSans" panose="020B0506030804020204" pitchFamily="34" charset="-78"/>
                <a:cs typeface="B Nazanin" panose="00000400000000000000" pitchFamily="2" charset="-78"/>
              </a:rPr>
              <a:t>Zinat</a:t>
            </a:r>
            <a:r>
              <a:rPr lang="en-GB" sz="2400" b="1" dirty="0">
                <a:latin typeface="IRANSans" panose="020B0506030804020204" pitchFamily="34" charset="-78"/>
                <a:cs typeface="B Nazanin" panose="00000400000000000000" pitchFamily="2" charset="-78"/>
              </a:rPr>
              <a:t> Mirghafourian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1B4E7ED-2037-4590-A5D5-D8DC1DC93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627" y="165263"/>
            <a:ext cx="8040757" cy="1325563"/>
          </a:xfrm>
        </p:spPr>
        <p:txBody>
          <a:bodyPr>
            <a:normAutofit/>
          </a:bodyPr>
          <a:lstStyle/>
          <a:p>
            <a:pPr algn="ctr" rtl="1"/>
            <a:r>
              <a:rPr lang="fa-IR" sz="4800" b="1" dirty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506030804020204" pitchFamily="34" charset="-78"/>
                <a:cs typeface="B Nazanin" panose="00000400000000000000" pitchFamily="2" charset="-78"/>
              </a:rPr>
              <a:t>آموزش خانواده نوجوان</a:t>
            </a:r>
            <a:endParaRPr lang="en-US" sz="4800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641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A49312-AAE8-4378-89B9-A20C07D4C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79"/>
          <a:stretch/>
        </p:blipFill>
        <p:spPr>
          <a:xfrm>
            <a:off x="0" y="0"/>
            <a:ext cx="603324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81717" y="643622"/>
            <a:ext cx="7940490" cy="55707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انفع المعارف، معرفه النفس</a:t>
            </a:r>
          </a:p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/>
              <a:ea typeface="+mn-ea"/>
              <a:cs typeface="B Nazanin" panose="000004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سودمندترین شناخت ها و دانش ها،</a:t>
            </a: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 </a:t>
            </a: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خودشناسی</a:t>
            </a: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 </a:t>
            </a: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است.</a:t>
            </a:r>
          </a:p>
          <a:p>
            <a:pPr marL="571500" marR="0" lvl="0" indent="-57150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من چگونه مردی (زنی) هستم؟</a:t>
            </a:r>
          </a:p>
          <a:p>
            <a:pPr marL="571500" marR="0" lvl="0" indent="-57150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من چگونه همسری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 </a:t>
            </a: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(شوهری – زنی) هستم؟</a:t>
            </a:r>
          </a:p>
          <a:p>
            <a:pPr marL="571500" marR="0" lvl="0" indent="-57150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من چگونه پدری (مادری) هستم؟</a:t>
            </a:r>
          </a:p>
          <a:p>
            <a:pPr marL="571500" marR="0" lvl="0" indent="-571500" algn="ct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آیا من الگوی مناسب و شایسته ای برای فرزندم هستم؟</a:t>
            </a:r>
          </a:p>
        </p:txBody>
      </p:sp>
    </p:spTree>
    <p:extLst>
      <p:ext uri="{BB962C8B-B14F-4D97-AF65-F5344CB8AC3E}">
        <p14:creationId xmlns:p14="http://schemas.microsoft.com/office/powerpoint/2010/main" val="94429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367E5A-5526-4E3A-B4C2-13B4274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3642" y="250574"/>
            <a:ext cx="10036097" cy="16004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نوجوانی</a:t>
            </a:r>
          </a:p>
          <a:p>
            <a:pPr marL="0" marR="0" lvl="0" indent="0" algn="ctr" defTabSz="4572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دوران گذر از کودکی به بزرگسالی</a:t>
            </a:r>
          </a:p>
        </p:txBody>
      </p:sp>
    </p:spTree>
    <p:extLst>
      <p:ext uri="{BB962C8B-B14F-4D97-AF65-F5344CB8AC3E}">
        <p14:creationId xmlns:p14="http://schemas.microsoft.com/office/powerpoint/2010/main" val="25020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7831A-1D98-4D22-8AC9-A2A748301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66" r="13603"/>
          <a:stretch/>
        </p:blipFill>
        <p:spPr>
          <a:xfrm>
            <a:off x="0" y="0"/>
            <a:ext cx="467061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4491318" y="1065612"/>
            <a:ext cx="7628965" cy="47474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بلوغ</a:t>
            </a: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فرایندی که با تغییر جسمی آغاز و با کمال عقلی پایان می یابد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B Nazanin" panose="00000400000000000000" pitchFamily="2" charset="-78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ابعاد بلوغ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1- بعد درونی </a:t>
            </a: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(معلول عوامل و تغییرات درونی)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2- بعد بیرونی </a:t>
            </a: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(زاییده عوامل و شرایط بیرونی)</a:t>
            </a:r>
          </a:p>
        </p:txBody>
      </p:sp>
    </p:spTree>
    <p:extLst>
      <p:ext uri="{BB962C8B-B14F-4D97-AF65-F5344CB8AC3E}">
        <p14:creationId xmlns:p14="http://schemas.microsoft.com/office/powerpoint/2010/main" val="143866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o Am I?!">
            <a:extLst>
              <a:ext uri="{FF2B5EF4-FFF2-40B4-BE49-F238E27FC236}">
                <a16:creationId xmlns:a16="http://schemas.microsoft.com/office/drawing/2014/main" id="{289154C0-C591-4FC8-A759-711D39F59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71" y="327516"/>
            <a:ext cx="6514458" cy="108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7388DD-DE34-43B5-953D-CBA6ACFE5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764" y="1409018"/>
            <a:ext cx="6992471" cy="544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B3E567-F69C-4760-A2D3-E74CE2FF69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07"/>
          <a:stretch/>
        </p:blipFill>
        <p:spPr>
          <a:xfrm>
            <a:off x="57262" y="0"/>
            <a:ext cx="597278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842919" y="1758725"/>
            <a:ext cx="10046970" cy="41780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marR="0" lvl="0" indent="-5715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نوجوان چه کسی است؟</a:t>
            </a:r>
          </a:p>
          <a:p>
            <a:pPr marL="571500" marR="0" lvl="0" indent="-5715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نوجوان چگونه رشد می کند؟</a:t>
            </a:r>
          </a:p>
          <a:p>
            <a:pPr marL="571500" marR="0" lvl="0" indent="-5715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نوجوان چگونه نگاه می کند؟</a:t>
            </a:r>
          </a:p>
          <a:p>
            <a:pPr marL="571500" marR="0" lvl="0" indent="-5715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نوجوان چه افکار، چه احساسی دارد؟</a:t>
            </a:r>
          </a:p>
          <a:p>
            <a:pPr marL="571500" marR="0" lvl="0" indent="-571500" algn="r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a-IR" sz="3600" dirty="0">
                <a:solidFill>
                  <a:prstClr val="black"/>
                </a:solidFill>
                <a:latin typeface="Garamond" panose="02020404030301010803"/>
                <a:cs typeface="B Nazanin" panose="00000400000000000000" pitchFamily="2" charset="-78"/>
              </a:rPr>
              <a:t>نوجوان چه رفتارهایی دارد؟</a:t>
            </a:r>
            <a:endParaRPr kumimoji="0" lang="fa-I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58753" y="261545"/>
            <a:ext cx="5731136" cy="9829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آنچه باید به آن بپردازیم: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0210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7A5F205-3C72-4300-80A2-59BB9EE74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47029" cy="3001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6771" y="805815"/>
            <a:ext cx="7386633" cy="111263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/>
            <a:r>
              <a:rPr lang="fa-IR" sz="7200" b="1" dirty="0">
                <a:solidFill>
                  <a:srgbClr val="00B05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نوجوان</a:t>
            </a:r>
            <a:r>
              <a:rPr lang="fa-IR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، </a:t>
            </a:r>
            <a:r>
              <a:rPr lang="fa-IR" sz="7200" b="1" dirty="0">
                <a:solidFill>
                  <a:srgbClr val="B8463A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رشد</a:t>
            </a:r>
            <a:r>
              <a:rPr lang="fa-IR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و </a:t>
            </a:r>
            <a:r>
              <a:rPr lang="fa-IR" sz="7200" b="1" dirty="0">
                <a:solidFill>
                  <a:srgbClr val="0070C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پرورش</a:t>
            </a:r>
            <a:endParaRPr lang="en-US" sz="7200" b="1" dirty="0">
              <a:solidFill>
                <a:srgbClr val="0070C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5" y="2726249"/>
            <a:ext cx="11689976" cy="3792353"/>
          </a:xfrm>
        </p:spPr>
        <p:txBody>
          <a:bodyPr>
            <a:noAutofit/>
          </a:bodyPr>
          <a:lstStyle/>
          <a:p>
            <a:pPr marL="0" indent="0" algn="ctr" rtl="1">
              <a:lnSpc>
                <a:spcPct val="100000"/>
              </a:lnSpc>
              <a:buNone/>
            </a:pPr>
            <a:r>
              <a:rPr lang="fa-IR" sz="5400" b="1" u="sng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محل پرورش </a:t>
            </a:r>
            <a:r>
              <a:rPr lang="fa-IR" sz="2400" b="1" u="sng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(خونه، مدرسه، جامعه و...)</a:t>
            </a:r>
          </a:p>
          <a:p>
            <a:pPr algn="r" rtl="1">
              <a:lnSpc>
                <a:spcPct val="100000"/>
              </a:lnSpc>
            </a:pPr>
            <a:r>
              <a:rPr lang="fa-IR" sz="4400" b="1" dirty="0">
                <a:solidFill>
                  <a:srgbClr val="0070C0"/>
                </a:solidFill>
                <a:cs typeface="B Nazanin" panose="00000400000000000000" pitchFamily="2" charset="-78"/>
              </a:rPr>
              <a:t>کف </a:t>
            </a:r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(عشق، محبت، نوازش، آرامش، امنیت، احترام و...)</a:t>
            </a:r>
          </a:p>
          <a:p>
            <a:pPr algn="r" rtl="1">
              <a:lnSpc>
                <a:spcPct val="100000"/>
              </a:lnSpc>
            </a:pPr>
            <a:r>
              <a:rPr lang="fa-IR" sz="4400" b="1" dirty="0">
                <a:solidFill>
                  <a:srgbClr val="0070C0"/>
                </a:solidFill>
                <a:cs typeface="B Nazanin" panose="00000400000000000000" pitchFamily="2" charset="-78"/>
              </a:rPr>
              <a:t>سقف </a:t>
            </a:r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(نظم، قانون، قاعده، برنامه و...)</a:t>
            </a:r>
          </a:p>
          <a:p>
            <a:pPr algn="r" rtl="1">
              <a:lnSpc>
                <a:spcPct val="100000"/>
              </a:lnSpc>
            </a:pPr>
            <a:r>
              <a:rPr lang="fa-IR" sz="4400" b="1" dirty="0">
                <a:solidFill>
                  <a:srgbClr val="0070C0"/>
                </a:solidFill>
                <a:cs typeface="B Nazanin" panose="00000400000000000000" pitchFamily="2" charset="-78"/>
              </a:rPr>
              <a:t>چهار دیوار</a:t>
            </a:r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(آموزش، مهارت و...؟؟؟)</a:t>
            </a:r>
            <a:endParaRPr lang="en-US" sz="4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7504" y="5265818"/>
            <a:ext cx="3799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انسان موجودی چند بعدی است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897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97388" y="551289"/>
            <a:ext cx="605774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Physical Intelligence</a:t>
            </a: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(PI-PQ)</a:t>
            </a: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/>
              <a:ea typeface="+mn-ea"/>
              <a:cs typeface="B Nazanin" panose="00000400000000000000" pitchFamily="2" charset="-7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هوش جسمانی( بعد جسمانی)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B Nazanin" panose="00000400000000000000" pitchFamily="2" charset="-7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Intellectual Intelligence</a:t>
            </a: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(II-IQ)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هوش عقلانی(بعد شناختی)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B Nazanin" panose="00000400000000000000" pitchFamily="2" charset="-7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Emotional Intelligence</a:t>
            </a: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(EI-EQ)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هوش هیجانی(بعد عاطفی)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B Nazanin" panose="00000400000000000000" pitchFamily="2" charset="-7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Spiritual Intelligence</a:t>
            </a: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(SI-SQ)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/>
                <a:ea typeface="+mn-ea"/>
                <a:cs typeface="B Nazanin" panose="00000400000000000000" pitchFamily="2" charset="-78"/>
              </a:rPr>
              <a:t>هوش معنوی(بعد معنوی)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DB227-3888-4255-B3E2-68B8C2DC1B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53" r="17233"/>
          <a:stretch/>
        </p:blipFill>
        <p:spPr>
          <a:xfrm>
            <a:off x="0" y="-62753"/>
            <a:ext cx="5746376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4772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480</Words>
  <Application>Microsoft Office PowerPoint</Application>
  <PresentationFormat>Widescreen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 Nazanin</vt:lpstr>
      <vt:lpstr>Calibri</vt:lpstr>
      <vt:lpstr>Calibri Light</vt:lpstr>
      <vt:lpstr>Garamond</vt:lpstr>
      <vt:lpstr>IRANSans</vt:lpstr>
      <vt:lpstr>Wingdings</vt:lpstr>
      <vt:lpstr>Office Theme</vt:lpstr>
      <vt:lpstr>PowerPoint Presentation</vt:lpstr>
      <vt:lpstr>آموزش خانواده نوجوان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نوجوان ، رشد و پرورش</vt:lpstr>
      <vt:lpstr>PowerPoint Presentation</vt:lpstr>
      <vt:lpstr>موفقیت، پیشرفت، رضایت، شادی، خوشبختی و...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بخش دوم: « ا» ا: آگاهی از الگوی شناخت، احساس، رفتار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</dc:creator>
  <cp:lastModifiedBy>Asus</cp:lastModifiedBy>
  <cp:revision>1</cp:revision>
  <dcterms:created xsi:type="dcterms:W3CDTF">2024-10-29T12:52:44Z</dcterms:created>
  <dcterms:modified xsi:type="dcterms:W3CDTF">2024-10-29T12:54:31Z</dcterms:modified>
</cp:coreProperties>
</file>